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92242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Comparativo de Algoritmos de Ordenamiento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476268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Quick Sort vs. Heap Sort</a:t>
            </a:r>
            <a:endParaRPr lang="en-US" sz="6700" dirty="0"/>
          </a:p>
        </p:txBody>
      </p:sp>
      <p:sp>
        <p:nvSpPr>
          <p:cNvPr id="5" name="Text 2"/>
          <p:cNvSpPr/>
          <p:nvPr/>
        </p:nvSpPr>
        <p:spPr>
          <a:xfrm>
            <a:off x="863798" y="5975271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Una comparación de rendimiento en tiempo de ejecución y uso de memoria.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704254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Presentado por: Sus nombres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413" y="649248"/>
            <a:ext cx="5902881" cy="737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Conclusiones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826413" y="1859280"/>
            <a:ext cx="12977574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 resultados empíricos confirman que Quick Sort es superior en velocidad promedio para grandes conjuntos de datos aleatorios, mientras que Heap Sort ofrece un rendimiento más predecible y estable, especialmente en casos límite.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2092643" y="3672007"/>
            <a:ext cx="2951440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Quick Sort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826413" y="4182428"/>
            <a:ext cx="4217670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Más rápido en promedio (0.05s). Ideal para datos aleatorios.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4083" y="3257907"/>
            <a:ext cx="4542115" cy="454211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2040" y="4535865"/>
            <a:ext cx="331946" cy="33194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86198" y="3672007"/>
            <a:ext cx="2951440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Heap Sort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9586198" y="4182428"/>
            <a:ext cx="4217789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Mayor predictibilidad y estabilidad. Rendimiento O(n log n) constante.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083" y="3257907"/>
            <a:ext cx="4542115" cy="454211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76056" y="4535865"/>
            <a:ext cx="331946" cy="33194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86198" y="6120051"/>
            <a:ext cx="2951440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Vulnerabilidad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9586198" y="6630472"/>
            <a:ext cx="4217789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Quick Sort es vulnerable a casos adversos (O(n²)).</a:t>
            </a:r>
            <a:endParaRPr lang="en-US" sz="18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4083" y="3257907"/>
            <a:ext cx="4542115" cy="454211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6056" y="6189881"/>
            <a:ext cx="331946" cy="33194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092643" y="6120051"/>
            <a:ext cx="2951440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Recursos</a:t>
            </a:r>
            <a:endParaRPr lang="en-US" sz="2300" dirty="0"/>
          </a:p>
        </p:txBody>
      </p:sp>
      <p:sp>
        <p:nvSpPr>
          <p:cNvPr id="17" name="Text 9"/>
          <p:cNvSpPr/>
          <p:nvPr/>
        </p:nvSpPr>
        <p:spPr>
          <a:xfrm>
            <a:off x="826413" y="6630472"/>
            <a:ext cx="4217670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Heap Sort es mejor en entornos con limitaciones de memoria.</a:t>
            </a:r>
            <a:endParaRPr lang="en-US" sz="18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083" y="3257907"/>
            <a:ext cx="4542115" cy="454211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2040" y="6189881"/>
            <a:ext cx="331946" cy="3319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579715"/>
            <a:ext cx="5270659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Resumen Ejecutivo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7830" y="1554718"/>
            <a:ext cx="3728799" cy="2609493"/>
          </a:xfrm>
          <a:prstGeom prst="roundRect">
            <a:avLst>
              <a:gd name="adj" fmla="val 420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4970" y="1554718"/>
            <a:ext cx="91440" cy="2609493"/>
          </a:xfrm>
          <a:prstGeom prst="roundRect">
            <a:avLst>
              <a:gd name="adj" fmla="val 96837"/>
            </a:avLst>
          </a:prstGeom>
          <a:solidFill>
            <a:srgbClr val="609DFF"/>
          </a:solidFill>
          <a:ln/>
        </p:spPr>
      </p:sp>
      <p:sp>
        <p:nvSpPr>
          <p:cNvPr id="6" name="Text 3"/>
          <p:cNvSpPr/>
          <p:nvPr/>
        </p:nvSpPr>
        <p:spPr>
          <a:xfrm>
            <a:off x="1040011" y="1788319"/>
            <a:ext cx="263532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Metodología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0011" y="2244090"/>
            <a:ext cx="3193018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Implementación en C++ (Intel i5, Windows 10) con datos aleatorios (1k a 100k elementos) y 10 repeticiones por tamaño.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7370" y="1554718"/>
            <a:ext cx="3728799" cy="2609493"/>
          </a:xfrm>
          <a:prstGeom prst="roundRect">
            <a:avLst>
              <a:gd name="adj" fmla="val 420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510" y="1554718"/>
            <a:ext cx="91440" cy="2609493"/>
          </a:xfrm>
          <a:prstGeom prst="roundRect">
            <a:avLst>
              <a:gd name="adj" fmla="val 96837"/>
            </a:avLst>
          </a:prstGeom>
          <a:solidFill>
            <a:srgbClr val="609DFF"/>
          </a:solidFill>
          <a:ln/>
        </p:spPr>
      </p:sp>
      <p:sp>
        <p:nvSpPr>
          <p:cNvPr id="10" name="Text 7"/>
          <p:cNvSpPr/>
          <p:nvPr/>
        </p:nvSpPr>
        <p:spPr>
          <a:xfrm>
            <a:off x="4979551" y="1788319"/>
            <a:ext cx="319301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Rendimiento en Velocidad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979551" y="2573417"/>
            <a:ext cx="3193018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Quick Sort fue más rápido en promedio (0.05s para 10k elementos) frente a Heap Sort (0.08s).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830" y="4374952"/>
            <a:ext cx="3728799" cy="3276124"/>
          </a:xfrm>
          <a:prstGeom prst="roundRect">
            <a:avLst>
              <a:gd name="adj" fmla="val 3349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4970" y="4374952"/>
            <a:ext cx="91440" cy="3276124"/>
          </a:xfrm>
          <a:prstGeom prst="roundRect">
            <a:avLst>
              <a:gd name="adj" fmla="val 96837"/>
            </a:avLst>
          </a:prstGeom>
          <a:solidFill>
            <a:srgbClr val="609DFF"/>
          </a:solidFill>
          <a:ln/>
        </p:spPr>
      </p:sp>
      <p:sp>
        <p:nvSpPr>
          <p:cNvPr id="14" name="Text 11"/>
          <p:cNvSpPr/>
          <p:nvPr/>
        </p:nvSpPr>
        <p:spPr>
          <a:xfrm>
            <a:off x="1040011" y="4608552"/>
            <a:ext cx="319301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Estabilidad y Vulnerabilidad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0011" y="5393650"/>
            <a:ext cx="3193018" cy="2023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Quick Sort es ideal para datos aleatorios grandes, pero vulnerable a recursiones profundas. Heap Sort ofrece estabilidad en escenarios específicos.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417" y="525185"/>
            <a:ext cx="10935176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Introducción: La Importancia del Ordenamiento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8417" y="1580198"/>
            <a:ext cx="7789664" cy="916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ordenamiento de datos es una operación fundamental en ciencias de la computación, esencial para bases de datos, procesamiento de información y análisis de datos.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39973" y="2717423"/>
            <a:ext cx="286464" cy="2864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89090" y="2711529"/>
            <a:ext cx="2387441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Quick Sort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289090" y="3200876"/>
            <a:ext cx="7168991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Basado en "divide y vencerás" (recursividad). Rápido en promedio, pero vulnerable en casos adversos.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973" y="4199751"/>
            <a:ext cx="286464" cy="2864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89090" y="4193858"/>
            <a:ext cx="2387441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Heap Sort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289090" y="4683204"/>
            <a:ext cx="7168991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Utiliza estructuras de montículo binario. Garantiza rendimiento consistente y destaca en restricciones de memoria.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712" y="1623179"/>
            <a:ext cx="5037773" cy="5037773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668417" y="7090529"/>
            <a:ext cx="13293566" cy="1117044"/>
          </a:xfrm>
          <a:prstGeom prst="roundRect">
            <a:avLst>
              <a:gd name="adj" fmla="val 7181"/>
            </a:avLst>
          </a:prstGeom>
          <a:solidFill>
            <a:srgbClr val="001D4D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93" y="7383066"/>
            <a:ext cx="238720" cy="190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89090" y="7329249"/>
            <a:ext cx="12481917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Objetivo: Comparar empíricamente el rendimiento de ambos algoritmos en tiempo, memoria y estabilidad, evaluando su comportamiento con diversos patrones de datos.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3144" y="484584"/>
            <a:ext cx="7910512" cy="110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Método: Implementación de Quick Sort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3144" y="1850231"/>
            <a:ext cx="7910512" cy="1343025"/>
          </a:xfrm>
          <a:prstGeom prst="roundRect">
            <a:avLst>
              <a:gd name="adj" fmla="val 551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26004" y="1873091"/>
            <a:ext cx="704850" cy="1297305"/>
          </a:xfrm>
          <a:prstGeom prst="roundRect">
            <a:avLst>
              <a:gd name="adj" fmla="val 6608"/>
            </a:avLst>
          </a:prstGeom>
          <a:solidFill>
            <a:srgbClr val="003180"/>
          </a:solidFill>
          <a:ln/>
        </p:spPr>
      </p:sp>
      <p:sp>
        <p:nvSpPr>
          <p:cNvPr id="6" name="Text 3"/>
          <p:cNvSpPr/>
          <p:nvPr/>
        </p:nvSpPr>
        <p:spPr>
          <a:xfrm>
            <a:off x="6342459" y="2356485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007066" y="2049304"/>
            <a:ext cx="220265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Paradigma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007066" y="2430304"/>
            <a:ext cx="698373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Algoritmo basado en "divide y vencerás" con recursividad y partición in-place optimizada.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03144" y="3369469"/>
            <a:ext cx="7910512" cy="1343025"/>
          </a:xfrm>
          <a:prstGeom prst="roundRect">
            <a:avLst>
              <a:gd name="adj" fmla="val 551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26004" y="3392329"/>
            <a:ext cx="704850" cy="1297305"/>
          </a:xfrm>
          <a:prstGeom prst="roundRect">
            <a:avLst>
              <a:gd name="adj" fmla="val 6608"/>
            </a:avLst>
          </a:prstGeom>
          <a:solidFill>
            <a:srgbClr val="003180"/>
          </a:solidFill>
          <a:ln/>
        </p:spPr>
      </p:sp>
      <p:sp>
        <p:nvSpPr>
          <p:cNvPr id="11" name="Text 8"/>
          <p:cNvSpPr/>
          <p:nvPr/>
        </p:nvSpPr>
        <p:spPr>
          <a:xfrm>
            <a:off x="6342459" y="3875723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007066" y="3568541"/>
            <a:ext cx="220265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Partición Dinámica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007066" y="3949541"/>
            <a:ext cx="698373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función "Reduce" usa una partición bidireccional dinámica, ajustando punteros alrededor de un pivote implícito (el primer elemento).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03144" y="4888706"/>
            <a:ext cx="7910512" cy="1343025"/>
          </a:xfrm>
          <a:prstGeom prst="roundRect">
            <a:avLst>
              <a:gd name="adj" fmla="val 551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26004" y="4911566"/>
            <a:ext cx="704850" cy="1297305"/>
          </a:xfrm>
          <a:prstGeom prst="roundRect">
            <a:avLst>
              <a:gd name="adj" fmla="val 6608"/>
            </a:avLst>
          </a:prstGeom>
          <a:solidFill>
            <a:srgbClr val="003180"/>
          </a:solidFill>
          <a:ln/>
        </p:spPr>
      </p:sp>
      <p:sp>
        <p:nvSpPr>
          <p:cNvPr id="16" name="Text 13"/>
          <p:cNvSpPr/>
          <p:nvPr/>
        </p:nvSpPr>
        <p:spPr>
          <a:xfrm>
            <a:off x="6342459" y="5394960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7007066" y="5087779"/>
            <a:ext cx="220265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Optimización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7007066" y="5468779"/>
            <a:ext cx="698373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Prioriza la partición de subarreglos más pequeños primero para reducir la recursión excesiva (balanceo basado en longitudes).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6103144" y="6407944"/>
            <a:ext cx="7910512" cy="1343025"/>
          </a:xfrm>
          <a:prstGeom prst="roundRect">
            <a:avLst>
              <a:gd name="adj" fmla="val 551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126004" y="6430804"/>
            <a:ext cx="704850" cy="1297305"/>
          </a:xfrm>
          <a:prstGeom prst="roundRect">
            <a:avLst>
              <a:gd name="adj" fmla="val 6608"/>
            </a:avLst>
          </a:prstGeom>
          <a:solidFill>
            <a:srgbClr val="003180"/>
          </a:solidFill>
          <a:ln/>
        </p:spPr>
      </p:sp>
      <p:sp>
        <p:nvSpPr>
          <p:cNvPr id="21" name="Text 18"/>
          <p:cNvSpPr/>
          <p:nvPr/>
        </p:nvSpPr>
        <p:spPr>
          <a:xfrm>
            <a:off x="6342459" y="6914198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050" dirty="0"/>
          </a:p>
        </p:txBody>
      </p:sp>
      <p:sp>
        <p:nvSpPr>
          <p:cNvPr id="22" name="Text 19"/>
          <p:cNvSpPr/>
          <p:nvPr/>
        </p:nvSpPr>
        <p:spPr>
          <a:xfrm>
            <a:off x="7007066" y="6607016"/>
            <a:ext cx="220265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Métricas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007066" y="6988016"/>
            <a:ext cx="6983730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incluye conteo de comparaciones y intercambios para monitorear la eficiencia y estabilidad.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07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227" y="2928938"/>
            <a:ext cx="7385328" cy="60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Complejidad Teórica: Quick Sort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2227" y="5912882"/>
            <a:ext cx="13285946" cy="22860"/>
          </a:xfrm>
          <a:prstGeom prst="roundRect">
            <a:avLst>
              <a:gd name="adj" fmla="val 352882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72227" y="3817144"/>
            <a:ext cx="4268629" cy="1788557"/>
          </a:xfrm>
          <a:prstGeom prst="roundRect">
            <a:avLst>
              <a:gd name="adj" fmla="val 451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89685" y="4016812"/>
            <a:ext cx="3033712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Caso Mejor: O(n log n)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871895" y="4492109"/>
            <a:ext cx="3869293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Ocurre cuando la partición divide el arreglo en partes casi iguales. Profundidad de recursión O(log n).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180886" y="5935742"/>
            <a:ext cx="4268629" cy="1788557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9" name="Text 6"/>
          <p:cNvSpPr/>
          <p:nvPr/>
        </p:nvSpPr>
        <p:spPr>
          <a:xfrm>
            <a:off x="5533668" y="6127790"/>
            <a:ext cx="356306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Caso Promedio: O(n log n)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380553" y="6603087"/>
            <a:ext cx="3869293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Asumiendo distribución aleatoria, la división es equilibrada. Costo total de O(n log n).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9689544" y="3817144"/>
            <a:ext cx="4268629" cy="2095738"/>
          </a:xfrm>
          <a:prstGeom prst="roundRect">
            <a:avLst>
              <a:gd name="adj" fmla="val 38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83322" y="4016812"/>
            <a:ext cx="2880955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Caso Peor: O(n²)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9889212" y="4492109"/>
            <a:ext cx="3869293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Particiones altamente desbalanceadas (1 y n-1 elementos), como en arreglos ya ordenados. Profundidad de recursión O(n).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8076" y="627102"/>
            <a:ext cx="10489763" cy="712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Método: Implementación de Heap Sort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076" y="1938099"/>
            <a:ext cx="4879896" cy="48798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1852" y="1909643"/>
            <a:ext cx="2850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Estructura Base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41852" y="2493883"/>
            <a:ext cx="7597973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Basado en la estructura de montículo (heap), un árbol binario casi completo (máximo o mínimo).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41852" y="3451503"/>
            <a:ext cx="2850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41852" y="4035743"/>
            <a:ext cx="7597973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Construir un montículo máximo (Heapify).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41852" y="4480322"/>
            <a:ext cx="7597973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elemento más grande está en la raíz (posición 0).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41852" y="4924901"/>
            <a:ext cx="7597973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Intercambiar la raíz con el último elemento y reducir el tamaño del montículo.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41852" y="5734288"/>
            <a:ext cx="7597973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Restaurar la propiedad del montículo aplicando "heapify" recursivamente.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41852" y="6669048"/>
            <a:ext cx="7597973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función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Heapify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mantiene la estructura comparando el nodo padre con sus hijos e intercambiando si es necesario.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14105"/>
            <a:ext cx="927056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Complejidad Teórica: Heap Sort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679025"/>
            <a:ext cx="4136350" cy="740450"/>
          </a:xfrm>
          <a:prstGeom prst="roundRect">
            <a:avLst>
              <a:gd name="adj" fmla="val 480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46891" y="2864168"/>
            <a:ext cx="370165" cy="370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0615" y="3666292"/>
            <a:ext cx="324933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Caso Mejor: O(n log n)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615" y="4199811"/>
            <a:ext cx="3642717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Aunque el arreglo esté parcialmente ordenado, el algoritmo siempre recorre todos los niveles del montículo. Costo total O(n log n).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2679025"/>
            <a:ext cx="4136350" cy="740450"/>
          </a:xfrm>
          <a:prstGeom prst="roundRect">
            <a:avLst>
              <a:gd name="adj" fmla="val 480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0058" y="2864168"/>
            <a:ext cx="370165" cy="3701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93782" y="3666292"/>
            <a:ext cx="364271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Caso Promedio: O(n log n)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493782" y="4585335"/>
            <a:ext cx="3642717" cy="1586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rendimiento es constante y estable, ya que en cada paso,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heapify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requiere O(log n) operaciones. Total: O(n log n).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9630132" y="2679025"/>
            <a:ext cx="4136350" cy="740450"/>
          </a:xfrm>
          <a:prstGeom prst="roundRect">
            <a:avLst>
              <a:gd name="adj" fmla="val 480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3225" y="2864168"/>
            <a:ext cx="370165" cy="3701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76949" y="366629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Caso Peor: O(n log n)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9876949" y="4199811"/>
            <a:ext cx="3642717" cy="1981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Incluso con un arreglo completamente desordenado, la profundidad nunca excede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 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 Mantiene su eficiencia sin degradarse a O(n²).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59631"/>
            <a:ext cx="914185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Entorno y Generación de Datos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3798" y="2124551"/>
            <a:ext cx="740450" cy="7404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317349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Entorno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3707011"/>
            <a:ext cx="62970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Implementación en C++.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9386" y="2124551"/>
            <a:ext cx="740450" cy="740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9386" y="317349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Generación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469386" y="3707011"/>
            <a:ext cx="6297216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Uso del generador Mersenne Twister (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std::mt19937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) con semilla derivada del reloj del sistema.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798" y="4997887"/>
            <a:ext cx="740450" cy="740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3798" y="60468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Tamaños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863798" y="6580346"/>
            <a:ext cx="62970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Evaluados en N = 1,000, 10,000 y 100,000 elementos.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9386" y="4997887"/>
            <a:ext cx="740450" cy="740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9386" y="60468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Repeticiones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7469386" y="6580346"/>
            <a:ext cx="6297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realizaron 5 intentos por condición para calcular el tiempo promedio.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142" y="592574"/>
            <a:ext cx="803302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Patrones de Entrada y Métricas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4142" y="1804511"/>
            <a:ext cx="4766905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Patrones de Entrada Evaluados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54142" y="2423874"/>
            <a:ext cx="629816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Aleatorio uniforme (valores entre 0 y 10,000).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4142" y="2844046"/>
            <a:ext cx="629816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Ascendente (ordenados de menor a mayor).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4142" y="3264218"/>
            <a:ext cx="629816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Descendente (de mayor a menor).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4142" y="3684389"/>
            <a:ext cx="629816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Casi ordenado (95% de elementos ordenados).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4142" y="4104561"/>
            <a:ext cx="629816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 duplicados (10-20 valores repetidos).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5710" y="1804511"/>
            <a:ext cx="3264813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Métricas Registradas</a:t>
            </a:r>
            <a:endParaRPr lang="en-US" sz="2500" dirty="0"/>
          </a:p>
        </p:txBody>
      </p:sp>
      <p:sp>
        <p:nvSpPr>
          <p:cNvPr id="10" name="Shape 8"/>
          <p:cNvSpPr/>
          <p:nvPr/>
        </p:nvSpPr>
        <p:spPr>
          <a:xfrm>
            <a:off x="7585710" y="2450902"/>
            <a:ext cx="6298168" cy="1396127"/>
          </a:xfrm>
          <a:prstGeom prst="roundRect">
            <a:avLst>
              <a:gd name="adj" fmla="val 648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831574" y="2696766"/>
            <a:ext cx="269438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Tiempo de Ejecución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7831574" y="3248739"/>
            <a:ext cx="580644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Medido en ms, µs, ns (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chrono::duration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).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585710" y="4062413"/>
            <a:ext cx="6298168" cy="1733312"/>
          </a:xfrm>
          <a:prstGeom prst="roundRect">
            <a:avLst>
              <a:gd name="adj" fmla="val 5221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831574" y="4308277"/>
            <a:ext cx="276891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Nº de Comparaciones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831574" y="4860250"/>
            <a:ext cx="58064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Contador incrementado en cada comparación de elementos.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585710" y="6011108"/>
            <a:ext cx="6298168" cy="1388507"/>
          </a:xfrm>
          <a:prstGeom prst="roundRect">
            <a:avLst>
              <a:gd name="adj" fmla="val 651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831574" y="625697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Nº de Intercambios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831574" y="6808946"/>
            <a:ext cx="58064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Contador incrementado en cada intercambio lógico.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2025-10-16T19:30:14Z</dcterms:created>
  <dcterms:modified xsi:type="dcterms:W3CDTF">2025-10-16T19:30:14Z</dcterms:modified>
</cp:coreProperties>
</file>